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8"/>
  </p:notesMasterIdLst>
  <p:sldIdLst>
    <p:sldId id="271" r:id="rId4"/>
    <p:sldId id="258" r:id="rId5"/>
    <p:sldId id="270" r:id="rId6"/>
    <p:sldId id="272" r:id="rId7"/>
    <p:sldId id="274" r:id="rId8"/>
    <p:sldId id="275" r:id="rId9"/>
    <p:sldId id="277" r:id="rId10"/>
    <p:sldId id="278" r:id="rId11"/>
    <p:sldId id="279" r:id="rId12"/>
    <p:sldId id="280" r:id="rId13"/>
    <p:sldId id="281" r:id="rId14"/>
    <p:sldId id="283" r:id="rId15"/>
    <p:sldId id="307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8" r:id="rId26"/>
    <p:sldId id="296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B843C-C72C-4723-8D0D-63DF77EFDA51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D9CDA-5DAC-47F9-910B-0CE30B89E4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3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9050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D9CDA-5DAC-47F9-910B-0CE30B89E408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9050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615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79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78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294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174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4830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329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426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558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45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454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8822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851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0108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6373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6285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1495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357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818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4657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7498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97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3426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1484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260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177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28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404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0464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927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4991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821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1886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9EDC6-3288-4CDB-BB81-FB16D08C9613}" type="datetimeFigureOut">
              <a:rPr lang="fr-FR" smtClean="0"/>
              <a:t>11/07/2019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180C4-9F10-44FC-9B06-CCB0A23B36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555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096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11/07/2019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878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0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4" Type="http://schemas.openxmlformats.org/officeDocument/2006/relationships/image" Target="../media/image2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 smtClean="0"/>
              <a:t>Dérivation</a:t>
            </a:r>
            <a:br>
              <a:rPr lang="fr-FR" sz="8900" dirty="0" smtClean="0"/>
            </a:br>
            <a:r>
              <a:rPr lang="fr-FR" smtClean="0"/>
              <a:t>Série </a:t>
            </a:r>
            <a:r>
              <a:rPr lang="fr-FR" smtClean="0"/>
              <a:t>1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92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330" y="1421586"/>
            <a:ext cx="5184576" cy="386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419692" y="5291124"/>
                <a:ext cx="633670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32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9692" y="5291124"/>
                <a:ext cx="6336704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5625" b="-31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667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5724128" y="2132856"/>
                <a:ext cx="3256404" cy="1321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32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fr-FR" sz="32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32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𝟑</m:t>
                            </m:r>
                          </m:num>
                          <m:den>
                            <m:r>
                              <a:rPr lang="fr-FR" sz="32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2132856"/>
                <a:ext cx="3256404" cy="1321772"/>
              </a:xfrm>
              <a:prstGeom prst="rect">
                <a:avLst/>
              </a:prstGeom>
              <a:blipFill rotWithShape="1">
                <a:blip r:embed="rId3"/>
                <a:stretch>
                  <a:fillRect t="-691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98" y="1484784"/>
            <a:ext cx="5050138" cy="486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86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8" t="2004" r="6040" b="5935"/>
          <a:stretch/>
        </p:blipFill>
        <p:spPr bwMode="auto">
          <a:xfrm>
            <a:off x="1108080" y="1340768"/>
            <a:ext cx="6947215" cy="4051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3974318" y="1611897"/>
                <a:ext cx="11142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/>
                        </a:rPr>
                        <m:t>𝑦</m:t>
                      </m:r>
                      <m:r>
                        <a:rPr lang="fr-FR" b="0" i="1" smtClean="0">
                          <a:latin typeface="Cambria Math"/>
                        </a:rPr>
                        <m:t>=0,8</m:t>
                      </m:r>
                      <m:r>
                        <a:rPr lang="fr-FR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4318" y="1611897"/>
                <a:ext cx="1114262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3489131" y="1434453"/>
            <a:ext cx="53815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419692" y="5291124"/>
                <a:ext cx="63367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28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9692" y="5291124"/>
                <a:ext cx="6336704" cy="523220"/>
              </a:xfrm>
              <a:prstGeom prst="rect">
                <a:avLst/>
              </a:prstGeom>
              <a:blipFill rotWithShape="1">
                <a:blip r:embed="rId4"/>
                <a:stretch>
                  <a:fillRect t="-13953" b="-2907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ZoneTexte 8"/>
          <p:cNvSpPr txBox="1"/>
          <p:nvPr/>
        </p:nvSpPr>
        <p:spPr>
          <a:xfrm>
            <a:off x="3491880" y="4365104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059832" y="4756502"/>
            <a:ext cx="2160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0762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 smtClean="0"/>
              <a:t>Correction</a:t>
            </a:r>
            <a:endParaRPr lang="fr-FR" dirty="0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- IREM de Clermont-Ferrand -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290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5472608" cy="3871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5364088" y="1495152"/>
                <a:ext cx="352839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28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495152"/>
                <a:ext cx="3528392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13953" b="-2907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2051720" y="4073850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cxnSp>
        <p:nvCxnSpPr>
          <p:cNvPr id="10" name="Connecteur droit avec flèche 9"/>
          <p:cNvCxnSpPr/>
          <p:nvPr/>
        </p:nvCxnSpPr>
        <p:spPr>
          <a:xfrm>
            <a:off x="2843808" y="3621188"/>
            <a:ext cx="1008112" cy="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V="1">
            <a:off x="3847832" y="2348880"/>
            <a:ext cx="0" cy="1272308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3868809" y="280036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B050"/>
                </a:solidFill>
              </a:rPr>
              <a:t>1</a:t>
            </a:r>
            <a:endParaRPr lang="fr-FR" sz="24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ensées 10"/>
              <p:cNvSpPr/>
              <p:nvPr/>
            </p:nvSpPr>
            <p:spPr>
              <a:xfrm>
                <a:off x="4932040" y="2253036"/>
                <a:ext cx="4176463" cy="1368152"/>
              </a:xfrm>
              <a:prstGeom prst="cloudCallout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22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fr-FR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</m:oMath>
                </a14:m>
                <a:r>
                  <a:rPr lang="fr-FR" sz="2200" dirty="0">
                    <a:solidFill>
                      <a:schemeClr val="tx1"/>
                    </a:solidFill>
                  </a:rPr>
                  <a:t> est le coefficient directeur de la tangente en A</a:t>
                </a:r>
                <a:endParaRPr lang="fr-FR" sz="2200" dirty="0"/>
              </a:p>
            </p:txBody>
          </p:sp>
        </mc:Choice>
        <mc:Fallback xmlns="">
          <p:sp>
            <p:nvSpPr>
              <p:cNvPr id="11" name="Pensées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2253036"/>
                <a:ext cx="4176463" cy="1368152"/>
              </a:xfrm>
              <a:prstGeom prst="cloudCallou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rganigramme : Alternative 18"/>
              <p:cNvSpPr/>
              <p:nvPr/>
            </p:nvSpPr>
            <p:spPr>
              <a:xfrm>
                <a:off x="6111169" y="4420636"/>
                <a:ext cx="2250251" cy="936104"/>
              </a:xfrm>
              <a:prstGeom prst="flowChartAlternateProcess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94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>
                          <a:solidFill>
                            <a:schemeClr val="tx1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fr-FR" sz="32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Organigramme : Alternativ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1169" y="4420636"/>
                <a:ext cx="2250251" cy="936104"/>
              </a:xfrm>
              <a:prstGeom prst="flowChartAlternateProcess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477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26531"/>
            <a:ext cx="4762500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033718" y="4077072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5364088" y="1844824"/>
                <a:ext cx="377991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28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844824"/>
                <a:ext cx="3779912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14118" b="-3058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/>
              <p:cNvSpPr txBox="1"/>
              <p:nvPr/>
            </p:nvSpPr>
            <p:spPr>
              <a:xfrm>
                <a:off x="5112060" y="2587334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fr-FR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6" name="ZoneText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2060" y="2587334"/>
                <a:ext cx="504056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rganigramme : Alternative 16"/>
              <p:cNvSpPr/>
              <p:nvPr/>
            </p:nvSpPr>
            <p:spPr>
              <a:xfrm>
                <a:off x="6111169" y="2920743"/>
                <a:ext cx="2250251" cy="936104"/>
              </a:xfrm>
              <a:prstGeom prst="flowChartAlternateProcess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94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fr-FR" sz="32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Organigramme : Alternativ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1169" y="2920743"/>
                <a:ext cx="2250251" cy="936104"/>
              </a:xfrm>
              <a:prstGeom prst="flowChartAlternateProcess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Connecteur droit avec flèche 8"/>
          <p:cNvCxnSpPr/>
          <p:nvPr/>
        </p:nvCxnSpPr>
        <p:spPr>
          <a:xfrm>
            <a:off x="4428000" y="3348000"/>
            <a:ext cx="792000" cy="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V="1">
            <a:off x="5184000" y="2160000"/>
            <a:ext cx="0" cy="122400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2555776" y="1737102"/>
            <a:ext cx="2880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2" name="ZoneTexte 21"/>
          <p:cNvSpPr txBox="1"/>
          <p:nvPr/>
        </p:nvSpPr>
        <p:spPr>
          <a:xfrm>
            <a:off x="539552" y="5013176"/>
            <a:ext cx="2880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396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Image 4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84784"/>
            <a:ext cx="4320480" cy="342714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5364088" y="1844824"/>
                <a:ext cx="31683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28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844824"/>
                <a:ext cx="3168352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2308" t="-14118" b="-3058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rganigramme : Alternative 6"/>
              <p:cNvSpPr/>
              <p:nvPr/>
            </p:nvSpPr>
            <p:spPr>
              <a:xfrm>
                <a:off x="6111169" y="2920743"/>
                <a:ext cx="2250251" cy="936104"/>
              </a:xfrm>
              <a:prstGeom prst="flowChartAlternateProcess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94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𝟎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fr-FR" sz="32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Organigramme : Alternativ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1169" y="2920743"/>
                <a:ext cx="2250251" cy="936104"/>
              </a:xfrm>
              <a:prstGeom prst="flowChartAlternateProcess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oneTexte 7"/>
          <p:cNvSpPr txBox="1"/>
          <p:nvPr/>
        </p:nvSpPr>
        <p:spPr>
          <a:xfrm>
            <a:off x="2699792" y="3115871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Cambria" panose="02040503050406030204" pitchFamily="18" charset="0"/>
              </a:rPr>
              <a:t>A</a:t>
            </a:r>
            <a:endParaRPr lang="fr-FR" sz="1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24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" r="10636" b="4016"/>
          <a:stretch/>
        </p:blipFill>
        <p:spPr bwMode="auto">
          <a:xfrm>
            <a:off x="226543" y="1298860"/>
            <a:ext cx="5926116" cy="3786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5652120" y="1916832"/>
                <a:ext cx="34563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28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1916832"/>
                <a:ext cx="3456384" cy="523220"/>
              </a:xfrm>
              <a:prstGeom prst="rect">
                <a:avLst/>
              </a:prstGeom>
              <a:blipFill rotWithShape="1">
                <a:blip r:embed="rId4"/>
                <a:stretch>
                  <a:fillRect l="-1764" t="-13953" b="-2907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2645786" y="5205140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1907704" y="3861048"/>
            <a:ext cx="1224136" cy="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3131840" y="2060848"/>
            <a:ext cx="0" cy="180020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/>
              <p:cNvSpPr txBox="1"/>
              <p:nvPr/>
            </p:nvSpPr>
            <p:spPr>
              <a:xfrm>
                <a:off x="3131840" y="2645398"/>
                <a:ext cx="504056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fr-FR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4" name="ZoneText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2645398"/>
                <a:ext cx="504056" cy="61093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rganigramme : Alternative 14"/>
              <p:cNvSpPr/>
              <p:nvPr/>
            </p:nvSpPr>
            <p:spPr>
              <a:xfrm>
                <a:off x="6111169" y="2920743"/>
                <a:ext cx="2637295" cy="936104"/>
              </a:xfrm>
              <a:prstGeom prst="flowChartAlternateProcess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94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fr-FR" sz="32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Organigramme : Alternativ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1169" y="2920743"/>
                <a:ext cx="2637295" cy="936104"/>
              </a:xfrm>
              <a:prstGeom prst="flowChartAlternateProcess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090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5" r="5208" b="2130"/>
          <a:stretch/>
        </p:blipFill>
        <p:spPr bwMode="auto">
          <a:xfrm>
            <a:off x="179512" y="1628800"/>
            <a:ext cx="5110843" cy="314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5208173" y="2008521"/>
                <a:ext cx="39604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28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8173" y="2008521"/>
                <a:ext cx="3960440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13953" b="-2907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2147106" y="2798846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rganigramme : Alternative 7"/>
              <p:cNvSpPr/>
              <p:nvPr/>
            </p:nvSpPr>
            <p:spPr>
              <a:xfrm>
                <a:off x="5796136" y="3140968"/>
                <a:ext cx="2565287" cy="936104"/>
              </a:xfrm>
              <a:prstGeom prst="flowChartAlternateProcess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94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fr-FR" sz="32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Organigramme : Alternativ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3140968"/>
                <a:ext cx="2565287" cy="936104"/>
              </a:xfrm>
              <a:prstGeom prst="flowChartAlternateProcess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Connecteur droit 8"/>
          <p:cNvCxnSpPr/>
          <p:nvPr/>
        </p:nvCxnSpPr>
        <p:spPr>
          <a:xfrm>
            <a:off x="288000" y="3888000"/>
            <a:ext cx="496855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25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3550193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5508105" y="1630875"/>
                <a:ext cx="36004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28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5" y="1630875"/>
                <a:ext cx="3600400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14118" b="-3058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 flipH="1">
            <a:off x="3592876" y="2065182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Cambria" panose="02040503050406030204" pitchFamily="18" charset="0"/>
              </a:rPr>
              <a:t>A</a:t>
            </a:r>
            <a:endParaRPr lang="fr-FR" sz="1200" dirty="0">
              <a:latin typeface="Cambria" panose="02040503050406030204" pitchFamily="18" charset="0"/>
            </a:endParaRPr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3672000" y="2304000"/>
            <a:ext cx="576000" cy="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4248000" y="2304000"/>
            <a:ext cx="0" cy="118800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4193746" y="2601449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−2</m:t>
                      </m:r>
                    </m:oMath>
                  </m:oMathPara>
                </a14:m>
                <a:endParaRPr lang="fr-FR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3746" y="2601449"/>
                <a:ext cx="504056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rganigramme : Alternative 11"/>
              <p:cNvSpPr/>
              <p:nvPr/>
            </p:nvSpPr>
            <p:spPr>
              <a:xfrm>
                <a:off x="5796136" y="3140968"/>
                <a:ext cx="2565287" cy="936104"/>
              </a:xfrm>
              <a:prstGeom prst="flowChartAlternateProcess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94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fr-FR" sz="32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fr-FR" sz="32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Organigramme : Alternativ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3140968"/>
                <a:ext cx="2565287" cy="936104"/>
              </a:xfrm>
              <a:prstGeom prst="flowChartAlternateProcess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04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2276872"/>
                <a:ext cx="8784976" cy="1584176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b="1" i="1" smtClean="0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</m:oMath>
                </a14:m>
                <a:r>
                  <a:rPr lang="fr-FR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est </a:t>
                </a:r>
                <a:r>
                  <a:rPr lang="fr-FR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une fonction dont la courbe représentative et </a:t>
                </a:r>
                <a:r>
                  <a:rPr lang="fr-FR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la  </a:t>
                </a:r>
                <a:r>
                  <a:rPr lang="fr-FR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tangente </a:t>
                </a:r>
                <a:r>
                  <a:rPr lang="fr-FR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en A à </a:t>
                </a:r>
                <a:r>
                  <a:rPr lang="fr-FR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cette courbe sont  tracées </a:t>
                </a:r>
              </a:p>
              <a:p>
                <a:pPr marL="0" indent="0" algn="ctr">
                  <a:buNone/>
                </a:pPr>
                <a:r>
                  <a:rPr lang="fr-FR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dans un </a:t>
                </a:r>
                <a:r>
                  <a:rPr lang="fr-FR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repère. </a:t>
                </a:r>
                <a:endParaRPr lang="fr-FR" b="1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le nombre dérivé demandé</a:t>
                </a:r>
                <a:r>
                  <a:rPr lang="fr-FR" b="1" dirty="0">
                    <a:latin typeface="Cambria" panose="02040503050406030204" pitchFamily="18" charset="0"/>
                  </a:rPr>
                  <a:t>.</a:t>
                </a:r>
              </a:p>
              <a:p>
                <a:pPr marL="0" indent="0" algn="ctr">
                  <a:buNone/>
                </a:pPr>
                <a:endParaRPr lang="fr-FR" b="1" dirty="0" smtClean="0"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2276872"/>
                <a:ext cx="8784976" cy="1584176"/>
              </a:xfrm>
              <a:blipFill rotWithShape="1">
                <a:blip r:embed="rId3"/>
                <a:stretch>
                  <a:fillRect t="-8880" r="-1249" b="-926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888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1222"/>
            <a:ext cx="664073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5868144" y="1723368"/>
                <a:ext cx="34563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28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1723368"/>
                <a:ext cx="3456384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13953" b="-2907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3851920" y="1436624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3779912" y="3429000"/>
            <a:ext cx="720080" cy="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V="1">
            <a:off x="4499992" y="2564904"/>
            <a:ext cx="0" cy="864096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4572000" y="2691484"/>
                <a:ext cx="504056" cy="63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b="0" i="1" dirty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691484"/>
                <a:ext cx="504056" cy="63478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rganigramme : Alternative 12"/>
              <p:cNvSpPr/>
              <p:nvPr/>
            </p:nvSpPr>
            <p:spPr>
              <a:xfrm>
                <a:off x="6084168" y="2858221"/>
                <a:ext cx="2565287" cy="936104"/>
              </a:xfrm>
              <a:prstGeom prst="flowChartAlternateProcess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94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𝟎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fr-FR" sz="32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Organigramme : Alternativ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2858221"/>
                <a:ext cx="2565287" cy="936104"/>
              </a:xfrm>
              <a:prstGeom prst="flowChartAlternateProcess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743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5184576" cy="386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5638619" y="1988840"/>
                <a:ext cx="34563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28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619" y="1988840"/>
                <a:ext cx="3456384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1940" t="-13953" b="-2907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Connecteur droit avec flèche 5"/>
          <p:cNvCxnSpPr/>
          <p:nvPr/>
        </p:nvCxnSpPr>
        <p:spPr>
          <a:xfrm>
            <a:off x="1907704" y="3933056"/>
            <a:ext cx="1512168" cy="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2466327" y="3561876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fr-FR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6327" y="3561876"/>
                <a:ext cx="504056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Connecteur droit avec flèche 9"/>
          <p:cNvCxnSpPr/>
          <p:nvPr/>
        </p:nvCxnSpPr>
        <p:spPr>
          <a:xfrm rot="-180000" flipV="1">
            <a:off x="3384000" y="3164650"/>
            <a:ext cx="36720" cy="75600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3347864" y="3375105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fr-FR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3375105"/>
                <a:ext cx="504056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rganigramme : Alternative 11"/>
              <p:cNvSpPr/>
              <p:nvPr/>
            </p:nvSpPr>
            <p:spPr>
              <a:xfrm>
                <a:off x="6084167" y="3166756"/>
                <a:ext cx="2565287" cy="936104"/>
              </a:xfrm>
              <a:prstGeom prst="flowChartAlternateProcess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94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fr-FR" sz="32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fr-FR" sz="32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Organigramme : Alternativ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7" y="3166756"/>
                <a:ext cx="2565287" cy="936104"/>
              </a:xfrm>
              <a:prstGeom prst="flowChartAlternateProcess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820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25" y="1513556"/>
            <a:ext cx="5050138" cy="486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5674994" y="1412776"/>
                <a:ext cx="3256404" cy="1168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28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fr-FR" sz="28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28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𝟑</m:t>
                            </m:r>
                          </m:num>
                          <m:den>
                            <m:r>
                              <a:rPr lang="fr-FR" sz="28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994" y="1412776"/>
                <a:ext cx="3256404" cy="1168077"/>
              </a:xfrm>
              <a:prstGeom prst="rect">
                <a:avLst/>
              </a:prstGeom>
              <a:blipFill rotWithShape="1">
                <a:blip r:embed="rId3"/>
                <a:stretch>
                  <a:fillRect t="-62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Connecteur droit avec flèche 5"/>
          <p:cNvCxnSpPr/>
          <p:nvPr/>
        </p:nvCxnSpPr>
        <p:spPr>
          <a:xfrm flipV="1">
            <a:off x="3564000" y="3960000"/>
            <a:ext cx="792000" cy="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4319880" y="3960000"/>
            <a:ext cx="0" cy="2340000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4288371" y="4755291"/>
                <a:ext cx="6911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b="0" dirty="0" smtClean="0">
                    <a:solidFill>
                      <a:srgbClr val="00B050"/>
                    </a:solidFill>
                  </a:rPr>
                  <a:t>-</a:t>
                </a:r>
                <a14:m>
                  <m:oMath xmlns:m="http://schemas.openxmlformats.org/officeDocument/2006/math">
                    <m:r>
                      <a:rPr lang="fr-FR" b="0" i="1" smtClean="0">
                        <a:solidFill>
                          <a:srgbClr val="00B050"/>
                        </a:solidFill>
                        <a:latin typeface="Cambria Math"/>
                      </a:rPr>
                      <m:t>12</m:t>
                    </m:r>
                  </m:oMath>
                </a14:m>
                <a:endParaRPr lang="fr-FR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371" y="4755291"/>
                <a:ext cx="691156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7018" t="-8197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rganigramme : Alternative 10"/>
              <p:cNvSpPr/>
              <p:nvPr/>
            </p:nvSpPr>
            <p:spPr>
              <a:xfrm>
                <a:off x="5674994" y="2924944"/>
                <a:ext cx="3256404" cy="1177916"/>
              </a:xfrm>
              <a:prstGeom prst="flowChartAlternateProcess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94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fr-FR" sz="3200" b="1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32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fr-FR" sz="32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fr-FR" sz="32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sz="3200" b="1" i="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fr-FR" sz="3200" b="1" i="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𝟏𝟐</m:t>
                      </m:r>
                    </m:oMath>
                  </m:oMathPara>
                </a14:m>
                <a:endParaRPr lang="fr-FR" sz="3200" b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Organigramme : Alternativ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994" y="2924944"/>
                <a:ext cx="3256404" cy="1177916"/>
              </a:xfrm>
              <a:prstGeom prst="flowChartAlternateProcess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348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8" t="2004" r="6040" b="5935"/>
          <a:stretch/>
        </p:blipFill>
        <p:spPr bwMode="auto">
          <a:xfrm>
            <a:off x="467544" y="1484784"/>
            <a:ext cx="5347609" cy="311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2627784" y="1687743"/>
                <a:ext cx="12961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0" i="1" smtClean="0">
                          <a:latin typeface="Cambria Math"/>
                        </a:rPr>
                        <m:t>𝑦</m:t>
                      </m:r>
                      <m:r>
                        <a:rPr lang="fr-FR" sz="2000" b="0" i="1" smtClean="0">
                          <a:latin typeface="Cambria Math"/>
                        </a:rPr>
                        <m:t>=0,8</m:t>
                      </m:r>
                      <m:r>
                        <a:rPr lang="fr-FR" sz="2000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4" y="1687743"/>
                <a:ext cx="1296144" cy="400110"/>
              </a:xfrm>
              <a:prstGeom prst="rect">
                <a:avLst/>
              </a:prstGeom>
              <a:blipFill rotWithShape="1">
                <a:blip r:embed="rId3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2339752" y="1503077"/>
            <a:ext cx="3600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5652120" y="1924599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8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28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fr-FR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1924599"/>
                <a:ext cx="3312368" cy="523220"/>
              </a:xfrm>
              <a:prstGeom prst="rect">
                <a:avLst/>
              </a:prstGeom>
              <a:blipFill rotWithShape="1">
                <a:blip r:embed="rId4"/>
                <a:stretch>
                  <a:fillRect l="-184" t="-13953" b="-2907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ZoneTexte 8"/>
          <p:cNvSpPr txBox="1"/>
          <p:nvPr/>
        </p:nvSpPr>
        <p:spPr>
          <a:xfrm>
            <a:off x="1979712" y="4221150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rganigramme : Alternative 9"/>
              <p:cNvSpPr/>
              <p:nvPr/>
            </p:nvSpPr>
            <p:spPr>
              <a:xfrm>
                <a:off x="6020552" y="3044162"/>
                <a:ext cx="2655904" cy="1058697"/>
              </a:xfrm>
              <a:prstGeom prst="flowChartAlternateProcess">
                <a:avLst/>
              </a:prstGeom>
              <a:gradFill>
                <a:gsLst>
                  <a:gs pos="22000">
                    <a:schemeClr val="tx2">
                      <a:lumMod val="40000"/>
                      <a:lumOff val="60000"/>
                    </a:schemeClr>
                  </a:gs>
                  <a:gs pos="94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𝒇</m:t>
                          </m:r>
                        </m:e>
                        <m:sup>
                          <m: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32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1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𝟎</m:t>
                          </m:r>
                        </m:e>
                      </m:d>
                      <m:r>
                        <a:rPr lang="fr-FR" sz="32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sz="3200" b="1" i="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fr-FR" sz="3200" b="1" i="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fr-FR" sz="3200" b="1" i="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fr-FR" sz="3200" b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0" name="Organigramme : Alternativ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0552" y="3044162"/>
                <a:ext cx="2655904" cy="1058697"/>
              </a:xfrm>
              <a:prstGeom prst="flowChartAlternateProcess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377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 smtClean="0"/>
              <a:t>Fin</a:t>
            </a:r>
            <a:endParaRPr lang="fr-FR" sz="8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8641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632848" cy="429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237878" y="5332866"/>
                <a:ext cx="633670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32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878" y="5332866"/>
                <a:ext cx="6336704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5625" b="-31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2555776" y="4120493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459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033718" y="4077072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1507000" y="5373216"/>
                <a:ext cx="633670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32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7000" y="5373216"/>
                <a:ext cx="6336704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5625" b="-31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102" y="1628800"/>
            <a:ext cx="4762500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4139952" y="1572881"/>
            <a:ext cx="2880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2104452" y="4797152"/>
            <a:ext cx="2880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11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Image 4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271196"/>
            <a:ext cx="4898934" cy="38859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379644" y="4996700"/>
                <a:ext cx="633670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32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9644" y="4996700"/>
                <a:ext cx="6336704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5625" b="-31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4001135" y="3202109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Cambria" panose="02040503050406030204" pitchFamily="18" charset="0"/>
              </a:rPr>
              <a:t>A</a:t>
            </a:r>
            <a:endParaRPr lang="fr-FR" sz="1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7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" r="10636" b="4016"/>
          <a:stretch/>
        </p:blipFill>
        <p:spPr bwMode="auto">
          <a:xfrm>
            <a:off x="1036693" y="1268760"/>
            <a:ext cx="6987548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379644" y="5547805"/>
                <a:ext cx="633670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32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9644" y="5547805"/>
                <a:ext cx="6336704" cy="584775"/>
              </a:xfrm>
              <a:prstGeom prst="rect">
                <a:avLst/>
              </a:prstGeom>
              <a:blipFill rotWithShape="1">
                <a:blip r:embed="rId4"/>
                <a:stretch>
                  <a:fillRect t="-15625" b="-31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2645786" y="5205140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2654787" y="5294163"/>
            <a:ext cx="1980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553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5" r="5208" b="2130"/>
          <a:stretch/>
        </p:blipFill>
        <p:spPr bwMode="auto">
          <a:xfrm>
            <a:off x="1388810" y="1319929"/>
            <a:ext cx="6411900" cy="395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419692" y="5291124"/>
                <a:ext cx="633670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32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9692" y="5291124"/>
                <a:ext cx="6336704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5625" b="-31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2147106" y="2798846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cxnSp>
        <p:nvCxnSpPr>
          <p:cNvPr id="8" name="Connecteur droit 7"/>
          <p:cNvCxnSpPr/>
          <p:nvPr/>
        </p:nvCxnSpPr>
        <p:spPr>
          <a:xfrm>
            <a:off x="1619672" y="4176000"/>
            <a:ext cx="6048672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1907704" y="2708920"/>
            <a:ext cx="239402" cy="2745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5534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5231" y="770762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431679" y="5438824"/>
                <a:ext cx="633670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32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𝟑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1679" y="5438824"/>
                <a:ext cx="6336704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5625" b="-31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804" y="1378617"/>
            <a:ext cx="3240360" cy="3877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4816665" y="2055331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Cambria" panose="02040503050406030204" pitchFamily="18" charset="0"/>
              </a:rPr>
              <a:t>A</a:t>
            </a:r>
            <a:endParaRPr lang="fr-FR" sz="1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54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38" y="1214777"/>
            <a:ext cx="7766640" cy="436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419692" y="5291124"/>
                <a:ext cx="633670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200" b="1" dirty="0" smtClean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</a:t>
                </a:r>
                <a:r>
                  <a:rPr lang="fr-FR" sz="3200" b="1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fr-FR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9692" y="5291124"/>
                <a:ext cx="6336704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5625" b="-31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4067944" y="1374809"/>
            <a:ext cx="108012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990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362</Words>
  <Application>Microsoft Office PowerPoint</Application>
  <PresentationFormat>Affichage à l'écran (4:3)</PresentationFormat>
  <Paragraphs>100</Paragraphs>
  <Slides>24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24</vt:i4>
      </vt:variant>
    </vt:vector>
  </HeadingPairs>
  <TitlesOfParts>
    <vt:vector size="27" baseType="lpstr">
      <vt:lpstr>Thème Office</vt:lpstr>
      <vt:lpstr>Débit</vt:lpstr>
      <vt:lpstr>1_Débit</vt:lpstr>
      <vt:lpstr>Dérivation Série 1</vt:lpstr>
      <vt:lpstr>Présentation PowerPoint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DéRIVéES Série 1</dc:title>
  <dc:creator>deletombe</dc:creator>
  <cp:lastModifiedBy>deletombe</cp:lastModifiedBy>
  <cp:revision>45</cp:revision>
  <dcterms:created xsi:type="dcterms:W3CDTF">2017-04-25T18:17:56Z</dcterms:created>
  <dcterms:modified xsi:type="dcterms:W3CDTF">2019-07-11T21:56:03Z</dcterms:modified>
</cp:coreProperties>
</file>